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8" r:id="rId3"/>
    <p:sldId id="260" r:id="rId4"/>
    <p:sldId id="261" r:id="rId5"/>
    <p:sldId id="264" r:id="rId6"/>
    <p:sldId id="265" r:id="rId7"/>
    <p:sldId id="266" r:id="rId8"/>
    <p:sldId id="267" r:id="rId9"/>
    <p:sldId id="272" r:id="rId10"/>
    <p:sldId id="268" r:id="rId11"/>
    <p:sldId id="273" r:id="rId12"/>
    <p:sldId id="271" r:id="rId13"/>
    <p:sldId id="269" r:id="rId14"/>
    <p:sldId id="270" r:id="rId15"/>
    <p:sldId id="274" r:id="rId1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EDD5"/>
    <a:srgbClr val="F2E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07"/>
    <p:restoredTop sz="92925"/>
  </p:normalViewPr>
  <p:slideViewPr>
    <p:cSldViewPr snapToGrid="0">
      <p:cViewPr>
        <p:scale>
          <a:sx n="94" d="100"/>
          <a:sy n="94" d="100"/>
        </p:scale>
        <p:origin x="32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63D21-0089-17D1-3D1A-D29D8FFB3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6F2A59-AA95-66FA-227B-F846AB473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0D9392-8B7D-C26A-048D-BC2BF6551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20AD-317F-0C45-B53B-EAD617875A94}" type="datetimeFigureOut">
              <a:rPr kumimoji="1" lang="ko-Kore-KR" altLang="en-US" smtClean="0"/>
              <a:t>2024. 5. 22.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26D91A-4EAA-211E-E05A-A4435D8E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D5B6D3-1BE2-E525-6794-1B0AB97C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A06-470F-A645-BB52-81EAAD4207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1410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492FF-18AC-6D71-3EDC-FE5B18D4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3595B8-EB77-3DDC-D1A3-31076355E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E58BDE-3639-8C41-7F4A-7E5961BFF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20AD-317F-0C45-B53B-EAD617875A94}" type="datetimeFigureOut">
              <a:rPr kumimoji="1" lang="ko-Kore-KR" altLang="en-US" smtClean="0"/>
              <a:t>2024. 5. 22.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FC5D07-E0DB-161F-8C42-4C323F37C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0E923A-06D4-DC23-8E6F-84FD7889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A06-470F-A645-BB52-81EAAD4207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7816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E54CCC-292D-19B7-E9E5-D67F08485E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D90E7A-A1ED-5111-ADE3-701C6D939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BB13D6-D165-65F7-3E81-86AD38EC9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20AD-317F-0C45-B53B-EAD617875A94}" type="datetimeFigureOut">
              <a:rPr kumimoji="1" lang="ko-Kore-KR" altLang="en-US" smtClean="0"/>
              <a:t>2024. 5. 22.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C9CB43-AB8B-1EA0-922F-3A8C2F881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62B40E-AA4C-4099-77A7-231CF127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A06-470F-A645-BB52-81EAAD4207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7427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EBF29-131A-79A3-AC99-FF1C83BA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05507B-E81E-C824-662E-403662085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ABBC97-CC23-E227-937D-A37BC574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20AD-317F-0C45-B53B-EAD617875A94}" type="datetimeFigureOut">
              <a:rPr kumimoji="1" lang="ko-Kore-KR" altLang="en-US" smtClean="0"/>
              <a:t>2024. 5. 22.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D32121-5004-4807-80D8-8114EB07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04EADD-0332-4B56-3C2C-EA3F0D05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A06-470F-A645-BB52-81EAAD4207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76584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724E6-E73C-1A6C-C9DA-384C5EDB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EEDA11-31C4-300A-F712-9B4D59E9E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38C83-6296-7201-FDF9-F6586B218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20AD-317F-0C45-B53B-EAD617875A94}" type="datetimeFigureOut">
              <a:rPr kumimoji="1" lang="ko-Kore-KR" altLang="en-US" smtClean="0"/>
              <a:t>2024. 5. 22.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815DD5-BFB2-7EFE-22A2-3EF8F46D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4FC902-3A66-E8FB-9A31-94CFCE0A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A06-470F-A645-BB52-81EAAD4207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5515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188BE-013D-8A52-1941-2D7EBF55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94FFDC-D85F-F041-FA55-F372A6C9D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0A146B-8C78-9668-371E-E31E7DA01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20855A-CBB8-8923-24AB-84124F3A0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20AD-317F-0C45-B53B-EAD617875A94}" type="datetimeFigureOut">
              <a:rPr kumimoji="1" lang="ko-Kore-KR" altLang="en-US" smtClean="0"/>
              <a:t>2024. 5. 22.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90CD50-5447-AEA4-7259-19E06CC5D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73DDBC-4CBB-F480-5A37-140312DD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A06-470F-A645-BB52-81EAAD4207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5084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486DAE-41C2-6CE9-B29A-6490517E4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09C0E5-C0AD-5D58-794B-9DF7170F5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31E0DE-25B3-B3BF-5C36-9C3F5BAC6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A4D1E4-C4F9-133A-50A5-ADE3E6ED0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2E190A-B850-251E-7A50-BF9EA186C1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D8F88D-E0C9-6E50-A4A0-8F079D859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20AD-317F-0C45-B53B-EAD617875A94}" type="datetimeFigureOut">
              <a:rPr kumimoji="1" lang="ko-Kore-KR" altLang="en-US" smtClean="0"/>
              <a:t>2024. 5. 22.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16BD1C-6F0F-CA54-628E-A3AA5549A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CE5649-1046-2CFE-0E1D-051EC5EAB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A06-470F-A645-BB52-81EAAD4207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3961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84371-8B11-98FA-01CE-336B72A6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26F071-040E-AB64-EECF-B54950CAD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20AD-317F-0C45-B53B-EAD617875A94}" type="datetimeFigureOut">
              <a:rPr kumimoji="1" lang="ko-Kore-KR" altLang="en-US" smtClean="0"/>
              <a:t>2024. 5. 22.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9F37C6-8D3A-8086-327D-144C403A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492F9C-F18A-7F8C-86FC-6AC66844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A06-470F-A645-BB52-81EAAD4207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1531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9CFFEE-5B80-B6A9-B71F-E62CD8F4A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20AD-317F-0C45-B53B-EAD617875A94}" type="datetimeFigureOut">
              <a:rPr kumimoji="1" lang="ko-Kore-KR" altLang="en-US" smtClean="0"/>
              <a:t>2024. 5. 22.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F7EB30-500B-04F2-65F6-63F23E252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7B3EE7-47B9-25D2-D184-CAED69A9F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A06-470F-A645-BB52-81EAAD4207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988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2ADD8-0259-766C-B614-EDBB73F8A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F865C3-493B-F54B-C53A-2096B7F4D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8E7531-EB9F-1188-80CB-A4109293F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800EFA-1ACD-572F-67B3-C9758E6DF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20AD-317F-0C45-B53B-EAD617875A94}" type="datetimeFigureOut">
              <a:rPr kumimoji="1" lang="ko-Kore-KR" altLang="en-US" smtClean="0"/>
              <a:t>2024. 5. 22.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8F208C-B7D7-DD04-21ED-1CBD5EF74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1DAD33-A02F-C4D8-0EFE-2CA72E6E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A06-470F-A645-BB52-81EAAD4207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0470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897DF-DDEE-C3B5-5A34-9CD224D39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F6A153-AADC-4359-6693-37D3E89AF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3A6041-1315-F898-527F-50045F672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89B14D-2D44-05AC-C35E-8D4A56848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20AD-317F-0C45-B53B-EAD617875A94}" type="datetimeFigureOut">
              <a:rPr kumimoji="1" lang="ko-Kore-KR" altLang="en-US" smtClean="0"/>
              <a:t>2024. 5. 22.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3D939B-EC4D-E08B-2CE7-F17E24966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8A13B7-ED6B-B3F7-F53F-E43674D79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9BA06-470F-A645-BB52-81EAAD4207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1463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5EAAB1-724A-A143-4976-3EC31D266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75FBBC-E748-5894-28A7-0FE3802A9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1303EA-8855-9CE3-8788-C5F51E6A09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4120AD-317F-0C45-B53B-EAD617875A94}" type="datetimeFigureOut">
              <a:rPr kumimoji="1" lang="ko-Kore-KR" altLang="en-US" smtClean="0"/>
              <a:t>2024. 5. 22.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5D200B-17AE-24FB-2AC3-860BAF7B3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1CE267-7FF1-269B-E20F-0CA6399C5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29BA06-470F-A645-BB52-81EAAD4207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116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gif"/><Relationship Id="rId7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23.gif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E9D1"/>
            </a:gs>
            <a:gs pos="100000">
              <a:schemeClr val="bg1">
                <a:lumMod val="95000"/>
              </a:schemeClr>
            </a:gs>
            <a:gs pos="10000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소파, 가구, 인테리어 디자인, 스튜디오 소파이(가) 표시된 사진&#10;&#10;자동 생성된 설명">
            <a:extLst>
              <a:ext uri="{FF2B5EF4-FFF2-40B4-BE49-F238E27FC236}">
                <a16:creationId xmlns:a16="http://schemas.microsoft.com/office/drawing/2014/main" id="{34110CCA-44C4-40BB-34E6-4D07C9C0A1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3000"/>
          </a:blip>
          <a:srcRect t="43833"/>
          <a:stretch/>
        </p:blipFill>
        <p:spPr>
          <a:xfrm>
            <a:off x="-18088" y="0"/>
            <a:ext cx="12210088" cy="6858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33D35D-FB2F-DA03-C955-21BCA3B88115}"/>
              </a:ext>
            </a:extLst>
          </p:cNvPr>
          <p:cNvSpPr txBox="1"/>
          <p:nvPr/>
        </p:nvSpPr>
        <p:spPr>
          <a:xfrm>
            <a:off x="1110905" y="529488"/>
            <a:ext cx="3228738" cy="12256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200000"/>
              </a:lnSpc>
              <a:spcAft>
                <a:spcPts val="600"/>
              </a:spcAft>
            </a:pPr>
            <a:r>
              <a:rPr kumimoji="1"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React Native Project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kumimoji="1" lang="ko-KR" altLang="en-US" sz="2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캐쥬얼</a:t>
            </a:r>
            <a:r>
              <a:rPr kumimoji="1" lang="en-US" altLang="ko-KR" sz="2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</a:p>
          <a:p>
            <a:pPr algn="ctr">
              <a:spcAft>
                <a:spcPts val="600"/>
              </a:spcAft>
            </a:pPr>
            <a:r>
              <a:rPr kumimoji="1" lang="ko-KR" altLang="en-US" sz="2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커뮤니티</a:t>
            </a:r>
            <a:r>
              <a:rPr kumimoji="1" lang="en-US" altLang="ko-KR" sz="2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2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게임 앱</a:t>
            </a:r>
            <a:r>
              <a:rPr kumimoji="1" lang="en-US" altLang="ko-KR" sz="2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</a:p>
          <a:p>
            <a:pPr algn="ctr">
              <a:spcAft>
                <a:spcPts val="600"/>
              </a:spcAft>
            </a:pPr>
            <a:endParaRPr kumimoji="1" lang="en-US" altLang="ko-KR" sz="2000" b="1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FB5E34F-3AE2-0BFD-814A-58B935717F9A}"/>
              </a:ext>
            </a:extLst>
          </p:cNvPr>
          <p:cNvGrpSpPr/>
          <p:nvPr/>
        </p:nvGrpSpPr>
        <p:grpSpPr>
          <a:xfrm>
            <a:off x="1110905" y="2276487"/>
            <a:ext cx="3399362" cy="1464766"/>
            <a:chOff x="1188600" y="1892697"/>
            <a:chExt cx="3399362" cy="1464766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5ABF62E5-3DB6-455C-2820-948CDB75AE85}"/>
                </a:ext>
              </a:extLst>
            </p:cNvPr>
            <p:cNvSpPr/>
            <p:nvPr/>
          </p:nvSpPr>
          <p:spPr>
            <a:xfrm>
              <a:off x="1488481" y="2294537"/>
              <a:ext cx="2473587" cy="6610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BAD2CFE1-160D-1DD4-74C2-F55398967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600" y="1892697"/>
              <a:ext cx="3399362" cy="146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 descr="텍스트, 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6C3293CF-8C70-68FE-6597-17A1522FE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730809" y="1089923"/>
            <a:ext cx="1452522" cy="1588404"/>
          </a:xfrm>
          <a:prstGeom prst="rect">
            <a:avLst/>
          </a:prstGeom>
        </p:spPr>
      </p:pic>
      <p:pic>
        <p:nvPicPr>
          <p:cNvPr id="21" name="그림 20" descr="스크린샷, 스마트폰이(가) 표시된 사진&#10;&#10;자동 생성된 설명">
            <a:extLst>
              <a:ext uri="{FF2B5EF4-FFF2-40B4-BE49-F238E27FC236}">
                <a16:creationId xmlns:a16="http://schemas.microsoft.com/office/drawing/2014/main" id="{19CEFEBE-0322-181B-975B-76066F4A1D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194"/>
          <a:stretch/>
        </p:blipFill>
        <p:spPr>
          <a:xfrm>
            <a:off x="5251058" y="2245028"/>
            <a:ext cx="3325460" cy="461297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5EFADD-FD35-659E-DA0B-F76634BF9EEC}"/>
              </a:ext>
            </a:extLst>
          </p:cNvPr>
          <p:cNvSpPr txBox="1"/>
          <p:nvPr/>
        </p:nvSpPr>
        <p:spPr>
          <a:xfrm>
            <a:off x="9629410" y="6414437"/>
            <a:ext cx="3228738" cy="3405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201930405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김민성</a:t>
            </a:r>
            <a:endParaRPr kumimoji="1"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4" name="그림 33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A362E43D-F1D1-8F50-0D59-CB3172A73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947105" y="6182436"/>
            <a:ext cx="418551" cy="5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8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7FE9FB-6AD9-8FAB-5BF7-64801F1619B7}"/>
              </a:ext>
            </a:extLst>
          </p:cNvPr>
          <p:cNvSpPr txBox="1"/>
          <p:nvPr/>
        </p:nvSpPr>
        <p:spPr>
          <a:xfrm>
            <a:off x="440317" y="578597"/>
            <a:ext cx="3354939" cy="105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200000"/>
              </a:lnSpc>
              <a:spcAft>
                <a:spcPts val="600"/>
              </a:spcAft>
            </a:pP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8A406A-12B6-2E22-44C8-D1D6053C4591}"/>
              </a:ext>
            </a:extLst>
          </p:cNvPr>
          <p:cNvSpPr txBox="1"/>
          <p:nvPr/>
        </p:nvSpPr>
        <p:spPr>
          <a:xfrm>
            <a:off x="440317" y="740462"/>
            <a:ext cx="5430396" cy="1321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200000"/>
              </a:lnSpc>
              <a:spcAft>
                <a:spcPts val="600"/>
              </a:spcAft>
            </a:pP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III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-II</a:t>
            </a: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   </a:t>
            </a:r>
            <a:r>
              <a:rPr kumimoji="1" lang="ko-Kore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시연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동작 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캐릭터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00FED1-0979-F9B3-F1C8-5BCB5F7D93B1}"/>
              </a:ext>
            </a:extLst>
          </p:cNvPr>
          <p:cNvGrpSpPr/>
          <p:nvPr/>
        </p:nvGrpSpPr>
        <p:grpSpPr>
          <a:xfrm>
            <a:off x="99150" y="154546"/>
            <a:ext cx="1356164" cy="584363"/>
            <a:chOff x="1188600" y="1892697"/>
            <a:chExt cx="3399362" cy="1464766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5771E2AF-B569-31AD-B814-86EA0F54A39A}"/>
                </a:ext>
              </a:extLst>
            </p:cNvPr>
            <p:cNvSpPr/>
            <p:nvPr/>
          </p:nvSpPr>
          <p:spPr>
            <a:xfrm>
              <a:off x="1488481" y="2294537"/>
              <a:ext cx="2473587" cy="6610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42AD7012-746D-CFC2-7465-8F95C451F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600" y="1892697"/>
              <a:ext cx="3399362" cy="146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그림 9" descr="클립아트, 만화 영화, 텍스트이(가) 표시된 사진&#10;&#10;자동 생성된 설명">
            <a:extLst>
              <a:ext uri="{FF2B5EF4-FFF2-40B4-BE49-F238E27FC236}">
                <a16:creationId xmlns:a16="http://schemas.microsoft.com/office/drawing/2014/main" id="{8D9E91EF-F0BF-2DA0-1F6F-7FCF5B4CD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97" y="2802773"/>
            <a:ext cx="2498690" cy="2732439"/>
          </a:xfrm>
          <a:prstGeom prst="rect">
            <a:avLst/>
          </a:prstGeom>
        </p:spPr>
      </p:pic>
      <p:pic>
        <p:nvPicPr>
          <p:cNvPr id="13" name="그림 12" descr="클립아트, 만화 영화, 텍스트이(가) 표시된 사진&#10;&#10;자동 생성된 설명">
            <a:extLst>
              <a:ext uri="{FF2B5EF4-FFF2-40B4-BE49-F238E27FC236}">
                <a16:creationId xmlns:a16="http://schemas.microsoft.com/office/drawing/2014/main" id="{CB914128-BEA8-82A4-1F1A-ADBBBD565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319" y="2593052"/>
            <a:ext cx="2690471" cy="29421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958E8D-B397-72A7-0DC4-A92A6D91960D}"/>
              </a:ext>
            </a:extLst>
          </p:cNvPr>
          <p:cNvSpPr txBox="1"/>
          <p:nvPr/>
        </p:nvSpPr>
        <p:spPr>
          <a:xfrm>
            <a:off x="4826500" y="3918497"/>
            <a:ext cx="2690471" cy="622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이동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Move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프레임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동작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209169B-B7EE-AB08-CD86-F3336CF590A8}"/>
              </a:ext>
            </a:extLst>
          </p:cNvPr>
          <p:cNvGrpSpPr/>
          <p:nvPr/>
        </p:nvGrpSpPr>
        <p:grpSpPr>
          <a:xfrm>
            <a:off x="3554967" y="4461024"/>
            <a:ext cx="5286827" cy="1401647"/>
            <a:chOff x="4120101" y="4094899"/>
            <a:chExt cx="5286827" cy="1401647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D0BB727-1550-42CE-D3BD-9A1FE1F930E5}"/>
                </a:ext>
              </a:extLst>
            </p:cNvPr>
            <p:cNvGrpSpPr/>
            <p:nvPr/>
          </p:nvGrpSpPr>
          <p:grpSpPr>
            <a:xfrm>
              <a:off x="4120101" y="4094900"/>
              <a:ext cx="3951798" cy="1401646"/>
              <a:chOff x="3154386" y="2248094"/>
              <a:chExt cx="3951798" cy="1401646"/>
            </a:xfrm>
          </p:grpSpPr>
          <p:pic>
            <p:nvPicPr>
              <p:cNvPr id="15" name="그림 14" descr="텍스트, 만화 영화, 클립아트이(가) 표시된 사진&#10;&#10;자동 생성된 설명">
                <a:extLst>
                  <a:ext uri="{FF2B5EF4-FFF2-40B4-BE49-F238E27FC236}">
                    <a16:creationId xmlns:a16="http://schemas.microsoft.com/office/drawing/2014/main" id="{30E3399E-704F-28D0-A7A7-8FD3B4A7AC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4386" y="2248095"/>
                <a:ext cx="1281740" cy="1401645"/>
              </a:xfrm>
              <a:prstGeom prst="rect">
                <a:avLst/>
              </a:prstGeom>
            </p:spPr>
          </p:pic>
          <p:pic>
            <p:nvPicPr>
              <p:cNvPr id="18" name="그림 17" descr="클립아트, 만화 영화, 스케치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C81A9229-000F-6F71-7F0A-A05522F14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89415" y="2248095"/>
                <a:ext cx="1281740" cy="1401645"/>
              </a:xfrm>
              <a:prstGeom prst="rect">
                <a:avLst/>
              </a:prstGeom>
            </p:spPr>
          </p:pic>
          <p:pic>
            <p:nvPicPr>
              <p:cNvPr id="20" name="그림 19" descr="클립아트, 만화 영화, 스케치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DE784174-0452-13F5-355F-DA1F387A8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4444" y="2248094"/>
                <a:ext cx="1281740" cy="1401645"/>
              </a:xfrm>
              <a:prstGeom prst="rect">
                <a:avLst/>
              </a:prstGeom>
            </p:spPr>
          </p:pic>
        </p:grpSp>
        <p:pic>
          <p:nvPicPr>
            <p:cNvPr id="25" name="그림 24" descr="클립아트, 만화 영화, 스케치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3A9AE44D-39B3-2B09-C88F-856E48298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25188" y="4094899"/>
              <a:ext cx="1281740" cy="1401645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D78E438-7EDC-49D9-BE83-DBF99B57FE1D}"/>
              </a:ext>
            </a:extLst>
          </p:cNvPr>
          <p:cNvSpPr txBox="1"/>
          <p:nvPr/>
        </p:nvSpPr>
        <p:spPr>
          <a:xfrm>
            <a:off x="4709495" y="1816395"/>
            <a:ext cx="2924482" cy="53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눈감기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Blink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프레임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동작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B3BCC24-8FF1-DFFB-A93F-4A306566ECF6}"/>
              </a:ext>
            </a:extLst>
          </p:cNvPr>
          <p:cNvGrpSpPr/>
          <p:nvPr/>
        </p:nvGrpSpPr>
        <p:grpSpPr>
          <a:xfrm>
            <a:off x="3565772" y="2322275"/>
            <a:ext cx="5318506" cy="1425832"/>
            <a:chOff x="5920375" y="446727"/>
            <a:chExt cx="5318506" cy="1425832"/>
          </a:xfrm>
        </p:grpSpPr>
        <p:pic>
          <p:nvPicPr>
            <p:cNvPr id="30" name="그림 29" descr="만화 영화, 텍스트, 클립아트, 곰이(가) 표시된 사진&#10;&#10;자동 생성된 설명">
              <a:extLst>
                <a:ext uri="{FF2B5EF4-FFF2-40B4-BE49-F238E27FC236}">
                  <a16:creationId xmlns:a16="http://schemas.microsoft.com/office/drawing/2014/main" id="{53C694FC-5492-D97A-2321-F41A5785C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0375" y="446727"/>
              <a:ext cx="1281741" cy="1401646"/>
            </a:xfrm>
            <a:prstGeom prst="rect">
              <a:avLst/>
            </a:prstGeom>
          </p:spPr>
        </p:pic>
        <p:pic>
          <p:nvPicPr>
            <p:cNvPr id="33" name="그림 32" descr="만화 영화, 텍스트, 클립아트, 곰이(가) 표시된 사진&#10;&#10;자동 생성된 설명">
              <a:extLst>
                <a:ext uri="{FF2B5EF4-FFF2-40B4-BE49-F238E27FC236}">
                  <a16:creationId xmlns:a16="http://schemas.microsoft.com/office/drawing/2014/main" id="{5D5D4562-F97F-085C-EE2D-F6B8B87C1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65964" y="470914"/>
              <a:ext cx="1281740" cy="1401645"/>
            </a:xfrm>
            <a:prstGeom prst="rect">
              <a:avLst/>
            </a:prstGeom>
          </p:spPr>
        </p:pic>
        <p:pic>
          <p:nvPicPr>
            <p:cNvPr id="35" name="그림 34" descr="텍스트, 만화 영화, 클립아트, 곰이(가) 표시된 사진&#10;&#10;자동 생성된 설명">
              <a:extLst>
                <a:ext uri="{FF2B5EF4-FFF2-40B4-BE49-F238E27FC236}">
                  <a16:creationId xmlns:a16="http://schemas.microsoft.com/office/drawing/2014/main" id="{09CB21EE-5392-295B-A582-9D4F4C10C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11906" y="446727"/>
              <a:ext cx="1281740" cy="1401645"/>
            </a:xfrm>
            <a:prstGeom prst="rect">
              <a:avLst/>
            </a:prstGeom>
          </p:spPr>
        </p:pic>
        <p:pic>
          <p:nvPicPr>
            <p:cNvPr id="37" name="그림 36" descr="텍스트, 스케치, 만화 영화, 클립아트이(가) 표시된 사진&#10;&#10;자동 생성된 설명">
              <a:extLst>
                <a:ext uri="{FF2B5EF4-FFF2-40B4-BE49-F238E27FC236}">
                  <a16:creationId xmlns:a16="http://schemas.microsoft.com/office/drawing/2014/main" id="{F970CB79-36D3-71CA-C91E-CDFE927F8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57141" y="452819"/>
              <a:ext cx="1281740" cy="1401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6094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7FE9FB-6AD9-8FAB-5BF7-64801F1619B7}"/>
              </a:ext>
            </a:extLst>
          </p:cNvPr>
          <p:cNvSpPr txBox="1"/>
          <p:nvPr/>
        </p:nvSpPr>
        <p:spPr>
          <a:xfrm>
            <a:off x="440317" y="578597"/>
            <a:ext cx="3354939" cy="105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200000"/>
              </a:lnSpc>
              <a:spcAft>
                <a:spcPts val="600"/>
              </a:spcAft>
            </a:pP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8A406A-12B6-2E22-44C8-D1D6053C4591}"/>
              </a:ext>
            </a:extLst>
          </p:cNvPr>
          <p:cNvSpPr txBox="1"/>
          <p:nvPr/>
        </p:nvSpPr>
        <p:spPr>
          <a:xfrm>
            <a:off x="440317" y="740462"/>
            <a:ext cx="5430396" cy="1321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200000"/>
              </a:lnSpc>
              <a:spcAft>
                <a:spcPts val="600"/>
              </a:spcAft>
            </a:pP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III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-II</a:t>
            </a: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   </a:t>
            </a:r>
            <a:r>
              <a:rPr kumimoji="1" lang="ko-Kore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시연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동작 테스트 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캐릭터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00FED1-0979-F9B3-F1C8-5BCB5F7D93B1}"/>
              </a:ext>
            </a:extLst>
          </p:cNvPr>
          <p:cNvGrpSpPr/>
          <p:nvPr/>
        </p:nvGrpSpPr>
        <p:grpSpPr>
          <a:xfrm>
            <a:off x="99150" y="154546"/>
            <a:ext cx="1356164" cy="584363"/>
            <a:chOff x="1188600" y="1892697"/>
            <a:chExt cx="3399362" cy="1464766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5771E2AF-B569-31AD-B814-86EA0F54A39A}"/>
                </a:ext>
              </a:extLst>
            </p:cNvPr>
            <p:cNvSpPr/>
            <p:nvPr/>
          </p:nvSpPr>
          <p:spPr>
            <a:xfrm>
              <a:off x="1488481" y="2294537"/>
              <a:ext cx="2473587" cy="6610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42AD7012-746D-CFC2-7465-8F95C451F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600" y="1892697"/>
              <a:ext cx="3399362" cy="146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D78E438-7EDC-49D9-BE83-DBF99B57FE1D}"/>
              </a:ext>
            </a:extLst>
          </p:cNvPr>
          <p:cNvSpPr txBox="1"/>
          <p:nvPr/>
        </p:nvSpPr>
        <p:spPr>
          <a:xfrm>
            <a:off x="777232" y="2062278"/>
            <a:ext cx="2924482" cy="53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5" name="KakaoTalk_Video_2024-05-22-00-58-01">
            <a:hlinkClick r:id="" action="ppaction://media"/>
            <a:extLst>
              <a:ext uri="{FF2B5EF4-FFF2-40B4-BE49-F238E27FC236}">
                <a16:creationId xmlns:a16="http://schemas.microsoft.com/office/drawing/2014/main" id="{4381C85D-3F70-9997-ABDB-D92F2A7732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97950" y="920946"/>
            <a:ext cx="2993811" cy="54709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E98768-51C1-0792-E7EA-9B973FA1D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797" y="1914694"/>
            <a:ext cx="4001448" cy="5716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B73202-8485-E902-6352-1B69A420A0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97" y="2658483"/>
            <a:ext cx="4961255" cy="373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7FE9FB-6AD9-8FAB-5BF7-64801F1619B7}"/>
              </a:ext>
            </a:extLst>
          </p:cNvPr>
          <p:cNvSpPr txBox="1"/>
          <p:nvPr/>
        </p:nvSpPr>
        <p:spPr>
          <a:xfrm>
            <a:off x="440317" y="578597"/>
            <a:ext cx="3354939" cy="105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200000"/>
              </a:lnSpc>
              <a:spcAft>
                <a:spcPts val="600"/>
              </a:spcAft>
            </a:pP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8A406A-12B6-2E22-44C8-D1D6053C4591}"/>
              </a:ext>
            </a:extLst>
          </p:cNvPr>
          <p:cNvSpPr txBox="1"/>
          <p:nvPr/>
        </p:nvSpPr>
        <p:spPr>
          <a:xfrm>
            <a:off x="440317" y="740462"/>
            <a:ext cx="6503822" cy="1321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200000"/>
              </a:lnSpc>
              <a:spcAft>
                <a:spcPts val="600"/>
              </a:spcAft>
            </a:pP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III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-III</a:t>
            </a: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   </a:t>
            </a:r>
            <a:r>
              <a:rPr kumimoji="1" lang="ko-Kore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시연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동작 이미지 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배경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00FED1-0979-F9B3-F1C8-5BCB5F7D93B1}"/>
              </a:ext>
            </a:extLst>
          </p:cNvPr>
          <p:cNvGrpSpPr/>
          <p:nvPr/>
        </p:nvGrpSpPr>
        <p:grpSpPr>
          <a:xfrm>
            <a:off x="99150" y="154546"/>
            <a:ext cx="1356164" cy="584363"/>
            <a:chOff x="1188600" y="1892697"/>
            <a:chExt cx="3399362" cy="1464766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5771E2AF-B569-31AD-B814-86EA0F54A39A}"/>
                </a:ext>
              </a:extLst>
            </p:cNvPr>
            <p:cNvSpPr/>
            <p:nvPr/>
          </p:nvSpPr>
          <p:spPr>
            <a:xfrm>
              <a:off x="1488481" y="2294537"/>
              <a:ext cx="2473587" cy="6610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42AD7012-746D-CFC2-7465-8F95C451F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600" y="1892697"/>
              <a:ext cx="3399362" cy="146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D78E438-7EDC-49D9-BE83-DBF99B57FE1D}"/>
              </a:ext>
            </a:extLst>
          </p:cNvPr>
          <p:cNvSpPr txBox="1"/>
          <p:nvPr/>
        </p:nvSpPr>
        <p:spPr>
          <a:xfrm>
            <a:off x="7896869" y="1956271"/>
            <a:ext cx="1293740" cy="53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배경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(Main)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B73226-5AA7-9F5C-B946-34C743CB1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139" y="2683111"/>
            <a:ext cx="3350672" cy="3350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CA4CF3-0603-6775-A78D-45789A190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89" y="2683109"/>
            <a:ext cx="3350671" cy="33506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CCF678-CA0E-1D98-3C00-3F4558F1456D}"/>
              </a:ext>
            </a:extLst>
          </p:cNvPr>
          <p:cNvSpPr txBox="1"/>
          <p:nvPr/>
        </p:nvSpPr>
        <p:spPr>
          <a:xfrm>
            <a:off x="2636707" y="1991186"/>
            <a:ext cx="1871633" cy="53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초기 배경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(Main)</a:t>
            </a:r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57EF46BF-C1A6-6707-3127-53FD2AB4987C}"/>
              </a:ext>
            </a:extLst>
          </p:cNvPr>
          <p:cNvSpPr/>
          <p:nvPr/>
        </p:nvSpPr>
        <p:spPr>
          <a:xfrm>
            <a:off x="5738191" y="4212670"/>
            <a:ext cx="821634" cy="291548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2833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7FE9FB-6AD9-8FAB-5BF7-64801F1619B7}"/>
              </a:ext>
            </a:extLst>
          </p:cNvPr>
          <p:cNvSpPr txBox="1"/>
          <p:nvPr/>
        </p:nvSpPr>
        <p:spPr>
          <a:xfrm>
            <a:off x="440317" y="578597"/>
            <a:ext cx="3354939" cy="105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200000"/>
              </a:lnSpc>
              <a:spcAft>
                <a:spcPts val="600"/>
              </a:spcAft>
            </a:pP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8A406A-12B6-2E22-44C8-D1D6053C4591}"/>
              </a:ext>
            </a:extLst>
          </p:cNvPr>
          <p:cNvSpPr txBox="1"/>
          <p:nvPr/>
        </p:nvSpPr>
        <p:spPr>
          <a:xfrm>
            <a:off x="440317" y="740462"/>
            <a:ext cx="4234714" cy="1321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200000"/>
              </a:lnSpc>
              <a:spcAft>
                <a:spcPts val="600"/>
              </a:spcAft>
            </a:pP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IV.   </a:t>
            </a:r>
            <a:r>
              <a:rPr kumimoji="1" lang="ko-Kore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기술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구현 개발 방법</a:t>
            </a: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00FED1-0979-F9B3-F1C8-5BCB5F7D93B1}"/>
              </a:ext>
            </a:extLst>
          </p:cNvPr>
          <p:cNvGrpSpPr/>
          <p:nvPr/>
        </p:nvGrpSpPr>
        <p:grpSpPr>
          <a:xfrm>
            <a:off x="99150" y="154546"/>
            <a:ext cx="1356164" cy="584363"/>
            <a:chOff x="1188600" y="1892697"/>
            <a:chExt cx="3399362" cy="1464766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5771E2AF-B569-31AD-B814-86EA0F54A39A}"/>
                </a:ext>
              </a:extLst>
            </p:cNvPr>
            <p:cNvSpPr/>
            <p:nvPr/>
          </p:nvSpPr>
          <p:spPr>
            <a:xfrm>
              <a:off x="1488481" y="2294537"/>
              <a:ext cx="2473587" cy="6610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42AD7012-746D-CFC2-7465-8F95C451F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600" y="1892697"/>
              <a:ext cx="3399362" cy="146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6A5EC4-404D-11DB-96A5-2D46AA287C4F}"/>
              </a:ext>
            </a:extLst>
          </p:cNvPr>
          <p:cNvSpPr txBox="1"/>
          <p:nvPr/>
        </p:nvSpPr>
        <p:spPr>
          <a:xfrm>
            <a:off x="815984" y="2062278"/>
            <a:ext cx="308305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2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개발</a:t>
            </a:r>
            <a:r>
              <a:rPr lang="ko-KR" altLang="en-US" sz="2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방법 </a:t>
            </a:r>
            <a:r>
              <a:rPr lang="en-US" altLang="ko-KR" sz="2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endParaRPr lang="ko-KR" altLang="en-US" sz="2000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칸반보드를 사용한 </a:t>
            </a:r>
            <a:endParaRPr lang="en-US" altLang="ko-KR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애자일</a:t>
            </a:r>
            <a:r>
              <a:rPr lang="en-US" altLang="ko-KR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(Agile)</a:t>
            </a:r>
            <a:r>
              <a:rPr lang="ko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방법론</a:t>
            </a:r>
            <a:endParaRPr lang="en-US" altLang="ko-KR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lang="ko-Kore-KR" altLang="en-US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8D9257B-3AF1-7DE0-7251-F02EC2A15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397" y="1901964"/>
            <a:ext cx="8174286" cy="421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67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7FE9FB-6AD9-8FAB-5BF7-64801F1619B7}"/>
              </a:ext>
            </a:extLst>
          </p:cNvPr>
          <p:cNvSpPr txBox="1"/>
          <p:nvPr/>
        </p:nvSpPr>
        <p:spPr>
          <a:xfrm>
            <a:off x="440317" y="578597"/>
            <a:ext cx="3354939" cy="105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200000"/>
              </a:lnSpc>
              <a:spcAft>
                <a:spcPts val="600"/>
              </a:spcAft>
            </a:pP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8A406A-12B6-2E22-44C8-D1D6053C4591}"/>
              </a:ext>
            </a:extLst>
          </p:cNvPr>
          <p:cNvSpPr txBox="1"/>
          <p:nvPr/>
        </p:nvSpPr>
        <p:spPr>
          <a:xfrm>
            <a:off x="440317" y="740462"/>
            <a:ext cx="4234714" cy="1321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200000"/>
              </a:lnSpc>
              <a:spcAft>
                <a:spcPts val="600"/>
              </a:spcAft>
            </a:pP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IV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-I</a:t>
            </a: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   </a:t>
            </a:r>
            <a:r>
              <a:rPr kumimoji="1" lang="ko-Kore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기술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구현</a:t>
            </a: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00FED1-0979-F9B3-F1C8-5BCB5F7D93B1}"/>
              </a:ext>
            </a:extLst>
          </p:cNvPr>
          <p:cNvGrpSpPr/>
          <p:nvPr/>
        </p:nvGrpSpPr>
        <p:grpSpPr>
          <a:xfrm>
            <a:off x="99150" y="154546"/>
            <a:ext cx="1356164" cy="584363"/>
            <a:chOff x="1188600" y="1892697"/>
            <a:chExt cx="3399362" cy="1464766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5771E2AF-B569-31AD-B814-86EA0F54A39A}"/>
                </a:ext>
              </a:extLst>
            </p:cNvPr>
            <p:cNvSpPr/>
            <p:nvPr/>
          </p:nvSpPr>
          <p:spPr>
            <a:xfrm>
              <a:off x="1488481" y="2294537"/>
              <a:ext cx="2473587" cy="6610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42AD7012-746D-CFC2-7465-8F95C451F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600" y="1892697"/>
              <a:ext cx="3399362" cy="146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6A5EC4-404D-11DB-96A5-2D46AA287C4F}"/>
              </a:ext>
            </a:extLst>
          </p:cNvPr>
          <p:cNvSpPr txBox="1"/>
          <p:nvPr/>
        </p:nvSpPr>
        <p:spPr>
          <a:xfrm>
            <a:off x="712200" y="1901965"/>
            <a:ext cx="588738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2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기술 스택</a:t>
            </a:r>
          </a:p>
          <a:p>
            <a:endParaRPr lang="ko-Kore-KR" altLang="en-US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ore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Frontend: </a:t>
            </a:r>
            <a:r>
              <a:rPr lang="ko-Kore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React Native</a:t>
            </a:r>
          </a:p>
          <a:p>
            <a:endParaRPr lang="ko-Kore-KR" altLang="en-US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ore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Backend: </a:t>
            </a:r>
            <a:r>
              <a:rPr lang="ko-Kore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Firebase (Authentication, Firestore, Storage)</a:t>
            </a:r>
          </a:p>
          <a:p>
            <a:endParaRPr lang="ko-Kore-KR" altLang="en-US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ore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상태 관리: </a:t>
            </a:r>
            <a:r>
              <a:rPr lang="ko-Kore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React Hooks (useState, useEffect, useCallback, useMemo, useRef)</a:t>
            </a:r>
          </a:p>
          <a:p>
            <a:endParaRPr lang="ko-Kore-KR" altLang="en-US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ore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애니메이션: </a:t>
            </a:r>
            <a:r>
              <a:rPr lang="ko-Kore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React Native Animated API</a:t>
            </a:r>
          </a:p>
          <a:p>
            <a:endParaRPr lang="ko-Kore-KR" altLang="en-US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ore-KR" altLang="en-US" sz="2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스타일링: </a:t>
            </a:r>
            <a:r>
              <a:rPr lang="ko-Kore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Styled Components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3E2792-86DA-A9CB-BF63-0D3841EB3990}"/>
              </a:ext>
            </a:extLst>
          </p:cNvPr>
          <p:cNvSpPr txBox="1"/>
          <p:nvPr/>
        </p:nvSpPr>
        <p:spPr>
          <a:xfrm>
            <a:off x="6493565" y="474345"/>
            <a:ext cx="6096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users 컬렉션</a:t>
            </a:r>
            <a:r>
              <a:rPr lang="en-US" altLang="ko-Kore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</a:t>
            </a:r>
            <a:endParaRPr lang="ko-Kore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endParaRPr lang="ko-Kore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ore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사용자 정보를 저장</a:t>
            </a:r>
          </a:p>
          <a:p>
            <a:endParaRPr lang="ko-Kore-KR" altLang="en-US" b="1" dirty="0"/>
          </a:p>
          <a:p>
            <a:r>
              <a:rPr lang="ko-Kore-KR" altLang="en-US" b="1" dirty="0"/>
              <a:t>users</a:t>
            </a:r>
          </a:p>
          <a:p>
            <a:r>
              <a:rPr lang="ko-Kore-KR" altLang="en-US" b="1" dirty="0"/>
              <a:t>├── userId</a:t>
            </a:r>
          </a:p>
          <a:p>
            <a:r>
              <a:rPr lang="en-US" altLang="ko-Kore-KR" b="1" dirty="0"/>
              <a:t> </a:t>
            </a:r>
            <a:r>
              <a:rPr lang="ko-Kore-KR" altLang="en-US" b="1" dirty="0"/>
              <a:t>│ ├── selectedAnimalId: string</a:t>
            </a:r>
          </a:p>
          <a:p>
            <a:r>
              <a:rPr lang="en-US" altLang="ko-Kore-KR" b="1" dirty="0"/>
              <a:t> </a:t>
            </a:r>
            <a:r>
              <a:rPr lang="ko-Kore-KR" altLang="en-US" b="1" dirty="0"/>
              <a:t>│</a:t>
            </a:r>
            <a:r>
              <a:rPr lang="en-US" altLang="ko-Kore-KR" b="1" dirty="0"/>
              <a:t> </a:t>
            </a:r>
            <a:r>
              <a:rPr lang="ko-Kore-KR" altLang="en-US" b="1" dirty="0"/>
              <a:t> └── ... (기타 사용자 정보)</a:t>
            </a:r>
          </a:p>
          <a:p>
            <a:endParaRPr lang="ko-Kore-KR" altLang="en-US" b="1" dirty="0"/>
          </a:p>
          <a:p>
            <a:r>
              <a:rPr lang="ko-Kore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user_animals 컬렉션</a:t>
            </a:r>
          </a:p>
          <a:p>
            <a:endParaRPr lang="ko-Kore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ore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사용자가 선택한 반려동물 캐릭터의 정보를 저장.</a:t>
            </a:r>
          </a:p>
          <a:p>
            <a:endParaRPr lang="ko-Kore-KR" altLang="en-US" b="1" dirty="0"/>
          </a:p>
          <a:p>
            <a:r>
              <a:rPr lang="ko-Kore-KR" altLang="en-US" b="1" dirty="0"/>
              <a:t>user_animals</a:t>
            </a:r>
            <a:endParaRPr lang="en-US" altLang="ko-Kore-KR" b="1" dirty="0"/>
          </a:p>
          <a:p>
            <a:r>
              <a:rPr lang="ko-Kore-KR" altLang="en-US" b="1" dirty="0"/>
              <a:t>├── userId_animalId</a:t>
            </a:r>
          </a:p>
          <a:p>
            <a:r>
              <a:rPr lang="en-US" altLang="ko-Kore-KR" b="1" dirty="0"/>
              <a:t> </a:t>
            </a:r>
            <a:r>
              <a:rPr lang="ko-Kore-KR" altLang="en-US" b="1" dirty="0"/>
              <a:t>│ ├── animalId: string</a:t>
            </a:r>
          </a:p>
          <a:p>
            <a:r>
              <a:rPr lang="en-US" altLang="ko-Kore-KR" b="1" dirty="0"/>
              <a:t> </a:t>
            </a:r>
            <a:r>
              <a:rPr lang="ko-Kore-KR" altLang="en-US" b="1" dirty="0"/>
              <a:t>│ ├── userId: String</a:t>
            </a:r>
          </a:p>
          <a:p>
            <a:r>
              <a:rPr lang="en-US" altLang="ko-Kore-KR" b="1" dirty="0"/>
              <a:t> </a:t>
            </a:r>
            <a:r>
              <a:rPr lang="ko-Kore-KR" altLang="en-US" b="1" dirty="0"/>
              <a:t>│ ├── experience: number</a:t>
            </a:r>
          </a:p>
          <a:p>
            <a:r>
              <a:rPr lang="en-US" altLang="ko-Kore-KR" b="1" dirty="0"/>
              <a:t> </a:t>
            </a:r>
            <a:r>
              <a:rPr lang="ko-Kore-KR" altLang="en-US" b="1" dirty="0"/>
              <a:t>└ </a:t>
            </a:r>
            <a:r>
              <a:rPr lang="en-US" altLang="ko-Kore-KR" b="1" dirty="0"/>
              <a:t> </a:t>
            </a:r>
            <a:r>
              <a:rPr lang="ko-Kore-KR" altLang="en-US" b="1" dirty="0"/>
              <a:t>└── level: number</a:t>
            </a:r>
            <a:endParaRPr lang="en-US" altLang="ko-Kore-KR" b="1" dirty="0"/>
          </a:p>
          <a:p>
            <a:endParaRPr lang="en-US" altLang="ko-Kore-KR" b="1" dirty="0"/>
          </a:p>
          <a:p>
            <a:r>
              <a:rPr lang="en-US" altLang="ko-Kore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+ TODO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게시판 컬렉션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추가 예정</a:t>
            </a:r>
            <a:endParaRPr lang="ko-Kore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949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양쪽 모서리가 둥근 사각형 16">
            <a:extLst>
              <a:ext uri="{FF2B5EF4-FFF2-40B4-BE49-F238E27FC236}">
                <a16:creationId xmlns:a16="http://schemas.microsoft.com/office/drawing/2014/main" id="{3FF265E2-A6D1-34AC-A9A7-C5E0B01B4FD5}"/>
              </a:ext>
            </a:extLst>
          </p:cNvPr>
          <p:cNvSpPr/>
          <p:nvPr/>
        </p:nvSpPr>
        <p:spPr>
          <a:xfrm>
            <a:off x="5574698" y="447152"/>
            <a:ext cx="4156156" cy="6410848"/>
          </a:xfrm>
          <a:prstGeom prst="round2SameRect">
            <a:avLst/>
          </a:prstGeom>
          <a:solidFill>
            <a:srgbClr val="F3E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84CE7DE5-B875-BF8C-2CC6-BF099A1FE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18"/>
          <a:stretch/>
        </p:blipFill>
        <p:spPr bwMode="auto">
          <a:xfrm>
            <a:off x="4297597" y="93620"/>
            <a:ext cx="6702500" cy="676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FE9FB-6AD9-8FAB-5BF7-64801F1619B7}"/>
              </a:ext>
            </a:extLst>
          </p:cNvPr>
          <p:cNvSpPr txBox="1"/>
          <p:nvPr/>
        </p:nvSpPr>
        <p:spPr>
          <a:xfrm>
            <a:off x="440317" y="578597"/>
            <a:ext cx="3354939" cy="105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200000"/>
              </a:lnSpc>
              <a:spcAft>
                <a:spcPts val="600"/>
              </a:spcAft>
            </a:pP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00FED1-0979-F9B3-F1C8-5BCB5F7D93B1}"/>
              </a:ext>
            </a:extLst>
          </p:cNvPr>
          <p:cNvGrpSpPr/>
          <p:nvPr/>
        </p:nvGrpSpPr>
        <p:grpSpPr>
          <a:xfrm>
            <a:off x="99150" y="154546"/>
            <a:ext cx="1356164" cy="584363"/>
            <a:chOff x="1188600" y="1892697"/>
            <a:chExt cx="3399362" cy="1464766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5771E2AF-B569-31AD-B814-86EA0F54A39A}"/>
                </a:ext>
              </a:extLst>
            </p:cNvPr>
            <p:cNvSpPr/>
            <p:nvPr/>
          </p:nvSpPr>
          <p:spPr>
            <a:xfrm>
              <a:off x="1488481" y="2294537"/>
              <a:ext cx="2473587" cy="6610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42AD7012-746D-CFC2-7465-8F95C451F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600" y="1892697"/>
              <a:ext cx="3399362" cy="146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6A5EC4-404D-11DB-96A5-2D46AA287C4F}"/>
              </a:ext>
            </a:extLst>
          </p:cNvPr>
          <p:cNvSpPr txBox="1"/>
          <p:nvPr/>
        </p:nvSpPr>
        <p:spPr>
          <a:xfrm>
            <a:off x="1884871" y="3154350"/>
            <a:ext cx="2631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감사합니다</a:t>
            </a:r>
            <a:r>
              <a:rPr lang="en-US" altLang="ko-KR" sz="36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ore-KR" altLang="en-US" sz="3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그림 4" descr="텍스트, 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5AD64010-0D6B-7964-E745-1D14AD1E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966777" y="3331738"/>
            <a:ext cx="1401341" cy="1532434"/>
          </a:xfrm>
          <a:prstGeom prst="rect">
            <a:avLst/>
          </a:prstGeom>
        </p:spPr>
      </p:pic>
      <p:pic>
        <p:nvPicPr>
          <p:cNvPr id="7" name="그림 6" descr="만화 영화, 픽셀이(가) 표시된 사진&#10;&#10;자동 생성된 설명">
            <a:extLst>
              <a:ext uri="{FF2B5EF4-FFF2-40B4-BE49-F238E27FC236}">
                <a16:creationId xmlns:a16="http://schemas.microsoft.com/office/drawing/2014/main" id="{A7BCEC1F-978F-0B51-663D-95B43BFB5B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164" y="4497729"/>
            <a:ext cx="1037013" cy="127034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92BA7FF-6DB5-0295-DF92-E3442F5F7C24}"/>
              </a:ext>
            </a:extLst>
          </p:cNvPr>
          <p:cNvGrpSpPr/>
          <p:nvPr/>
        </p:nvGrpSpPr>
        <p:grpSpPr>
          <a:xfrm>
            <a:off x="6294816" y="1837270"/>
            <a:ext cx="2948149" cy="1270341"/>
            <a:chOff x="1188600" y="1892697"/>
            <a:chExt cx="3399362" cy="1464766"/>
          </a:xfrm>
        </p:grpSpPr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879F29D0-C70E-AB55-1CCA-DE9B3E3CD444}"/>
                </a:ext>
              </a:extLst>
            </p:cNvPr>
            <p:cNvSpPr/>
            <p:nvPr/>
          </p:nvSpPr>
          <p:spPr>
            <a:xfrm>
              <a:off x="1488481" y="2294537"/>
              <a:ext cx="2473587" cy="6610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F4B6DDC8-4ADA-0879-D37E-95C5F9C83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600" y="1892697"/>
              <a:ext cx="3399362" cy="146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8320E200-1470-32C4-E6ED-5AD899A6E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004505" y="3287261"/>
            <a:ext cx="1185318" cy="1621388"/>
          </a:xfrm>
          <a:prstGeom prst="rect">
            <a:avLst/>
          </a:prstGeom>
        </p:spPr>
      </p:pic>
      <p:pic>
        <p:nvPicPr>
          <p:cNvPr id="13" name="그림 12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EE882136-609E-F2A4-4F41-7C6F8A8294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8821" y="4301634"/>
            <a:ext cx="1115220" cy="13623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18AA513-95C6-854B-999B-94DDA25C432C}"/>
              </a:ext>
            </a:extLst>
          </p:cNvPr>
          <p:cNvSpPr txBox="1"/>
          <p:nvPr/>
        </p:nvSpPr>
        <p:spPr>
          <a:xfrm>
            <a:off x="1707410" y="2506636"/>
            <a:ext cx="3228738" cy="3405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201930405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김민성</a:t>
            </a:r>
            <a:endParaRPr kumimoji="1"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9" name="그림 18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F8620438-26FD-1CC8-38BD-C2AC9B90A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128509" y="2254826"/>
            <a:ext cx="368173" cy="5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34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그림 17" descr="소파, 가구, 인테리어 디자인, 스튜디오 소파이(가) 표시된 사진&#10;&#10;자동 생성된 설명">
            <a:extLst>
              <a:ext uri="{FF2B5EF4-FFF2-40B4-BE49-F238E27FC236}">
                <a16:creationId xmlns:a16="http://schemas.microsoft.com/office/drawing/2014/main" id="{7B2885D3-8DF2-B7C4-6552-4F380466C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53" r="3" b="930"/>
          <a:stretch/>
        </p:blipFill>
        <p:spPr>
          <a:xfrm>
            <a:off x="7564263" y="-5"/>
            <a:ext cx="4636637" cy="358033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FD4A7-0867-03B5-8D51-E090518A8224}"/>
              </a:ext>
            </a:extLst>
          </p:cNvPr>
          <p:cNvSpPr txBox="1"/>
          <p:nvPr/>
        </p:nvSpPr>
        <p:spPr>
          <a:xfrm>
            <a:off x="2513576" y="1361599"/>
            <a:ext cx="4114801" cy="34655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kumimoji="1" lang="en-US" altLang="en-US" sz="2800">
                <a:latin typeface="BM DoHyeon OTF" panose="020B0600000101010101" pitchFamily="34" charset="-127"/>
                <a:ea typeface="BM DoHyeon OTF" panose="020B0600000101010101" pitchFamily="34" charset="-127"/>
              </a:rPr>
              <a:t>목차</a:t>
            </a:r>
            <a:r>
              <a:rPr kumimoji="1" lang="en-US" altLang="ko-Kore-KR" sz="280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ore-KR" sz="2000">
                <a:solidFill>
                  <a:schemeClr val="tx1">
                    <a:lumMod val="65000"/>
                    <a:lumOff val="3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 Contents )</a:t>
            </a:r>
          </a:p>
          <a:p>
            <a:pPr marL="628650" indent="-514350">
              <a:lnSpc>
                <a:spcPct val="200000"/>
              </a:lnSpc>
              <a:spcAft>
                <a:spcPts val="600"/>
              </a:spcAft>
              <a:buFont typeface="+mj-lt"/>
              <a:buAutoNum type="romanUcPeriod"/>
            </a:pPr>
            <a:r>
              <a:rPr kumimoji="1" lang="en-US" altLang="en-US" sz="2000">
                <a:latin typeface="BM DoHyeon OTF" panose="020B0600000101010101" pitchFamily="34" charset="-127"/>
                <a:ea typeface="BM DoHyeon OTF" panose="020B0600000101010101" pitchFamily="34" charset="-127"/>
              </a:rPr>
              <a:t>기획이유</a:t>
            </a:r>
            <a:endParaRPr kumimoji="1" lang="en-US" altLang="ko-Kore-KR" sz="200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628650" indent="-514350">
              <a:lnSpc>
                <a:spcPct val="200000"/>
              </a:lnSpc>
              <a:spcAft>
                <a:spcPts val="600"/>
              </a:spcAft>
              <a:buFont typeface="+mj-lt"/>
              <a:buAutoNum type="romanUcPeriod"/>
            </a:pPr>
            <a:r>
              <a:rPr kumimoji="1" lang="en-US" altLang="en-US" sz="2000">
                <a:latin typeface="BM DoHyeon OTF" panose="020B0600000101010101" pitchFamily="34" charset="-127"/>
                <a:ea typeface="BM DoHyeon OTF" panose="020B0600000101010101" pitchFamily="34" charset="-127"/>
              </a:rPr>
              <a:t>앱</a:t>
            </a:r>
            <a:r>
              <a:rPr kumimoji="1" lang="en-US" altLang="ko-KR" sz="200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sz="2000">
                <a:latin typeface="BM DoHyeon OTF" panose="020B0600000101010101" pitchFamily="34" charset="-127"/>
                <a:ea typeface="BM DoHyeon OTF" panose="020B0600000101010101" pitchFamily="34" charset="-127"/>
              </a:rPr>
              <a:t>소개</a:t>
            </a:r>
            <a:endParaRPr kumimoji="1" lang="en-US" altLang="ko-KR" sz="200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628650" indent="-514350">
              <a:lnSpc>
                <a:spcPct val="200000"/>
              </a:lnSpc>
              <a:spcAft>
                <a:spcPts val="600"/>
              </a:spcAft>
              <a:buFont typeface="+mj-lt"/>
              <a:buAutoNum type="romanUcPeriod"/>
            </a:pPr>
            <a:r>
              <a:rPr kumimoji="1" lang="ko-KR" altLang="en-US" sz="2000">
                <a:latin typeface="BM DoHyeon OTF" panose="020B0600000101010101" pitchFamily="34" charset="-127"/>
                <a:ea typeface="BM DoHyeon OTF" panose="020B0600000101010101" pitchFamily="34" charset="-127"/>
              </a:rPr>
              <a:t>참조 이미지 및 시연 이미지</a:t>
            </a:r>
            <a:endParaRPr kumimoji="1" lang="en-US" altLang="ko-KR" sz="200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628650" indent="-514350">
              <a:lnSpc>
                <a:spcPct val="200000"/>
              </a:lnSpc>
              <a:spcAft>
                <a:spcPts val="600"/>
              </a:spcAft>
              <a:buFont typeface="+mj-lt"/>
              <a:buAutoNum type="romanUcPeriod"/>
            </a:pPr>
            <a:r>
              <a:rPr kumimoji="1" lang="ko-KR" altLang="en-US" sz="2000">
                <a:latin typeface="BM DoHyeon OTF" panose="020B0600000101010101" pitchFamily="34" charset="-127"/>
                <a:ea typeface="BM DoHyeon OTF" panose="020B0600000101010101" pitchFamily="34" charset="-127"/>
              </a:rPr>
              <a:t>끝맺음</a:t>
            </a: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3" name="그림 12" descr="만화 영화, 픽셀이(가) 표시된 사진&#10;&#10;자동 생성된 설명">
            <a:extLst>
              <a:ext uri="{FF2B5EF4-FFF2-40B4-BE49-F238E27FC236}">
                <a16:creationId xmlns:a16="http://schemas.microsoft.com/office/drawing/2014/main" id="{1F5E2CF4-C102-45DF-B528-DC68E79C9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56" r="4" b="18060"/>
          <a:stretch/>
        </p:blipFill>
        <p:spPr>
          <a:xfrm>
            <a:off x="8574157" y="4431352"/>
            <a:ext cx="2863149" cy="2426648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185B652-A2F1-2B7A-7C99-CCE0AAD5F7A1}"/>
              </a:ext>
            </a:extLst>
          </p:cNvPr>
          <p:cNvGrpSpPr/>
          <p:nvPr/>
        </p:nvGrpSpPr>
        <p:grpSpPr>
          <a:xfrm>
            <a:off x="99150" y="154546"/>
            <a:ext cx="1356164" cy="584363"/>
            <a:chOff x="1188600" y="1892697"/>
            <a:chExt cx="3399362" cy="1464766"/>
          </a:xfrm>
        </p:grpSpPr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6672B1E0-1858-AF80-0A17-FAF768D9E725}"/>
                </a:ext>
              </a:extLst>
            </p:cNvPr>
            <p:cNvSpPr/>
            <p:nvPr/>
          </p:nvSpPr>
          <p:spPr>
            <a:xfrm>
              <a:off x="1488481" y="2294537"/>
              <a:ext cx="2473587" cy="6610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242D2337-E775-6DFC-50CC-BC21FD11D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600" y="1892697"/>
              <a:ext cx="3399362" cy="146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622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3448E2-E91E-D79F-F955-09600E6C57FD}"/>
              </a:ext>
            </a:extLst>
          </p:cNvPr>
          <p:cNvSpPr txBox="1"/>
          <p:nvPr/>
        </p:nvSpPr>
        <p:spPr>
          <a:xfrm>
            <a:off x="452268" y="578597"/>
            <a:ext cx="3354939" cy="105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28650" indent="-514350">
              <a:lnSpc>
                <a:spcPct val="200000"/>
              </a:lnSpc>
              <a:spcAft>
                <a:spcPts val="600"/>
              </a:spcAft>
              <a:buFont typeface="+mj-lt"/>
              <a:buAutoNum type="romanUcPeriod"/>
            </a:pPr>
            <a:r>
              <a:rPr kumimoji="1" lang="en-US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기획이유</a:t>
            </a:r>
            <a:endParaRPr lang="ko-Kore-KR" altLang="en-US" sz="2000" dirty="0">
              <a:effectLst/>
              <a:latin typeface=".Apple Color Emoji UI"/>
            </a:endParaRPr>
          </a:p>
          <a:p>
            <a:pPr marL="628650" indent="-514350">
              <a:lnSpc>
                <a:spcPct val="200000"/>
              </a:lnSpc>
              <a:spcAft>
                <a:spcPts val="600"/>
              </a:spcAft>
              <a:buFont typeface="+mj-lt"/>
              <a:buAutoNum type="romanUcPeriod"/>
            </a:pP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094B1-CF2D-1108-AE92-5A76EB87F1DF}"/>
              </a:ext>
            </a:extLst>
          </p:cNvPr>
          <p:cNvSpPr txBox="1"/>
          <p:nvPr/>
        </p:nvSpPr>
        <p:spPr>
          <a:xfrm>
            <a:off x="470049" y="2107600"/>
            <a:ext cx="6952646" cy="5869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동물은 키우고 싶지만 돌봐 줄 사람이 없는 바쁜 일상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인 가구의 증가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돈에 대한 부담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가상의 동물 종을 선택하여 키우면서 바쁜 일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상 속에서도 쉽고 간단하게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유대감을 느낄 수 있는 앱을 기획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커뮤니티 게시판을 만들어 다른 사용자들과 반려동물을 공개하고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소통하며 반려동물 키우기의 즐거움을 공유할 수 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23B7-F587-9801-CA09-993334DB4B38}"/>
              </a:ext>
            </a:extLst>
          </p:cNvPr>
          <p:cNvSpPr txBox="1"/>
          <p:nvPr/>
        </p:nvSpPr>
        <p:spPr>
          <a:xfrm>
            <a:off x="7789866" y="808718"/>
            <a:ext cx="3867568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인 가구의 증가에 따른 홀로 집에 홀로 남겨지는 반료동물들</a:t>
            </a:r>
            <a:endParaRPr lang="en-US" altLang="ko-KR" dirty="0">
              <a:effectLst/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kumimoji="1" lang="ko-Kore-KR" altLang="en-US" b="1" dirty="0"/>
          </a:p>
        </p:txBody>
      </p:sp>
      <p:pic>
        <p:nvPicPr>
          <p:cNvPr id="5128" name="Picture 8" descr="반려동물 가구 천만 시대, 1인 가구 증가에 덩달아 반려묘 증가 &lt; 반려묘 &lt; 펫코노미 &lt; 기사본문 - 1코노미뉴스">
            <a:extLst>
              <a:ext uri="{FF2B5EF4-FFF2-40B4-BE49-F238E27FC236}">
                <a16:creationId xmlns:a16="http://schemas.microsoft.com/office/drawing/2014/main" id="{82DA365D-EF3D-3F92-3E2F-6FCD561EF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337" y="1742959"/>
            <a:ext cx="3659455" cy="438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327B2D-8D06-C0C0-2FCA-C4B39159D8F8}"/>
              </a:ext>
            </a:extLst>
          </p:cNvPr>
          <p:cNvSpPr txBox="1"/>
          <p:nvPr/>
        </p:nvSpPr>
        <p:spPr>
          <a:xfrm>
            <a:off x="470049" y="1707490"/>
            <a:ext cx="3821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문제점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0B390-B67C-679F-C0D8-F082BA16F077}"/>
              </a:ext>
            </a:extLst>
          </p:cNvPr>
          <p:cNvSpPr txBox="1"/>
          <p:nvPr/>
        </p:nvSpPr>
        <p:spPr>
          <a:xfrm>
            <a:off x="470049" y="3794377"/>
            <a:ext cx="3821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아이디어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D234995-AAF9-DA04-CD1C-1F15209F39D4}"/>
              </a:ext>
            </a:extLst>
          </p:cNvPr>
          <p:cNvGrpSpPr/>
          <p:nvPr/>
        </p:nvGrpSpPr>
        <p:grpSpPr>
          <a:xfrm>
            <a:off x="99150" y="154546"/>
            <a:ext cx="1356164" cy="584363"/>
            <a:chOff x="1188600" y="1892697"/>
            <a:chExt cx="3399362" cy="1464766"/>
          </a:xfrm>
        </p:grpSpPr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D89AF19E-67FC-5C2E-6F4F-41C8D20A19AF}"/>
                </a:ext>
              </a:extLst>
            </p:cNvPr>
            <p:cNvSpPr/>
            <p:nvPr/>
          </p:nvSpPr>
          <p:spPr>
            <a:xfrm>
              <a:off x="1488481" y="2294537"/>
              <a:ext cx="2473587" cy="6610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07A9B439-9824-BDEA-19E9-20DFD1C71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600" y="1892697"/>
              <a:ext cx="3399362" cy="146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6648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A8AA81-B200-F863-EA8E-E01AB91FD4CB}"/>
              </a:ext>
            </a:extLst>
          </p:cNvPr>
          <p:cNvSpPr txBox="1"/>
          <p:nvPr/>
        </p:nvSpPr>
        <p:spPr>
          <a:xfrm>
            <a:off x="434507" y="578597"/>
            <a:ext cx="3354939" cy="105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200000"/>
              </a:lnSpc>
              <a:spcAft>
                <a:spcPts val="600"/>
              </a:spcAft>
            </a:pP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II.   </a:t>
            </a:r>
            <a:r>
              <a:rPr kumimoji="1" lang="ko-Kore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앱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소개</a:t>
            </a:r>
            <a:endParaRPr lang="ko-Kore-KR" altLang="en-US" sz="2000" dirty="0">
              <a:effectLst/>
              <a:latin typeface=".Apple Color Emoji UI"/>
            </a:endParaRPr>
          </a:p>
          <a:p>
            <a:pPr marL="628650" indent="-514350">
              <a:lnSpc>
                <a:spcPct val="200000"/>
              </a:lnSpc>
              <a:spcAft>
                <a:spcPts val="600"/>
              </a:spcAft>
              <a:buFont typeface="+mj-lt"/>
              <a:buAutoNum type="romanUcPeriod"/>
            </a:pP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6B1ECA-FC8A-C744-A7FE-124FE8475B79}"/>
              </a:ext>
            </a:extLst>
          </p:cNvPr>
          <p:cNvSpPr txBox="1"/>
          <p:nvPr/>
        </p:nvSpPr>
        <p:spPr>
          <a:xfrm>
            <a:off x="515242" y="1641016"/>
            <a:ext cx="5380934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’</a:t>
            </a:r>
            <a:r>
              <a:rPr lang="en-US" altLang="ko-KR" sz="2000" b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Pick mate</a:t>
            </a:r>
            <a:r>
              <a:rPr lang="en-US" altLang="ko-KR" sz="2000" b="1" dirty="0">
                <a:latin typeface="Helvetica Neue" panose="02000503000000020004" pitchFamily="2" charset="0"/>
                <a:ea typeface="Apple SD Gothic Neo" panose="02000300000000000000" pitchFamily="2" charset="-127"/>
              </a:rPr>
              <a:t>’</a:t>
            </a:r>
            <a:r>
              <a:rPr lang="ko-KR" altLang="en-US" sz="20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은 가상의 반려동물을 키우고 관리할 수 있는 모바일 애플리케이션입니다</a:t>
            </a:r>
            <a:r>
              <a:rPr lang="en-US" altLang="ko-KR" sz="20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75BF03-6348-D7F4-3542-CE24EF750577}"/>
              </a:ext>
            </a:extLst>
          </p:cNvPr>
          <p:cNvSpPr txBox="1"/>
          <p:nvPr/>
        </p:nvSpPr>
        <p:spPr>
          <a:xfrm>
            <a:off x="461293" y="3469816"/>
            <a:ext cx="5109790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사용자는 강아지</a:t>
            </a:r>
            <a:r>
              <a:rPr lang="en-US" altLang="ko-KR" sz="20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lang="ko-KR" altLang="en-US" sz="20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고양이 등 다양한 반려동물 중 원하는 종류를 선택하여 자신만의 캐릭터를 생성할 수 있습니다</a:t>
            </a:r>
          </a:p>
          <a:p>
            <a:pPr>
              <a:lnSpc>
                <a:spcPct val="150000"/>
              </a:lnSpc>
            </a:pPr>
            <a:endParaRPr kumimoji="1" lang="ko-Kore-KR" altLang="en-US" sz="2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7" name="그림 16" descr="텍스트, 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D83627B9-7845-9869-8934-94BBAFF7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065335" y="2963297"/>
            <a:ext cx="2073305" cy="2267259"/>
          </a:xfrm>
          <a:prstGeom prst="rect">
            <a:avLst/>
          </a:prstGeom>
        </p:spPr>
      </p:pic>
      <p:pic>
        <p:nvPicPr>
          <p:cNvPr id="19" name="그림 18" descr="만화 영화, 픽셀이(가) 표시된 사진&#10;&#10;자동 생성된 설명">
            <a:extLst>
              <a:ext uri="{FF2B5EF4-FFF2-40B4-BE49-F238E27FC236}">
                <a16:creationId xmlns:a16="http://schemas.microsoft.com/office/drawing/2014/main" id="{BF8D667F-5C43-F7D3-553A-92696B2B9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251" y="4073259"/>
            <a:ext cx="1534277" cy="187948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FED1C82-4AF2-FBB0-CBDA-3352AEDBD3A7}"/>
              </a:ext>
            </a:extLst>
          </p:cNvPr>
          <p:cNvGrpSpPr/>
          <p:nvPr/>
        </p:nvGrpSpPr>
        <p:grpSpPr>
          <a:xfrm>
            <a:off x="6314494" y="1233300"/>
            <a:ext cx="4361832" cy="1879489"/>
            <a:chOff x="1188600" y="1892697"/>
            <a:chExt cx="3399362" cy="1464766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80A27A7B-6E2A-95FC-EBE2-2947750239B1}"/>
                </a:ext>
              </a:extLst>
            </p:cNvPr>
            <p:cNvSpPr/>
            <p:nvPr/>
          </p:nvSpPr>
          <p:spPr>
            <a:xfrm>
              <a:off x="1488481" y="2294537"/>
              <a:ext cx="2473587" cy="6610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5EC94DF2-E670-55C9-AD7A-94BA83BA27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600" y="1892697"/>
              <a:ext cx="3399362" cy="146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4DD665-2AC1-F2BA-D0E6-CC8FA7165708}"/>
              </a:ext>
            </a:extLst>
          </p:cNvPr>
          <p:cNvGrpSpPr/>
          <p:nvPr/>
        </p:nvGrpSpPr>
        <p:grpSpPr>
          <a:xfrm>
            <a:off x="99150" y="154546"/>
            <a:ext cx="1356164" cy="584363"/>
            <a:chOff x="1188600" y="1892697"/>
            <a:chExt cx="3399362" cy="1464766"/>
          </a:xfrm>
        </p:grpSpPr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1E7B6557-7CF4-F937-D49D-8C72A25050B3}"/>
                </a:ext>
              </a:extLst>
            </p:cNvPr>
            <p:cNvSpPr/>
            <p:nvPr/>
          </p:nvSpPr>
          <p:spPr>
            <a:xfrm>
              <a:off x="1488481" y="2294537"/>
              <a:ext cx="2473587" cy="6610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48A70CAD-C33D-ABF3-AA4B-01087F83D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600" y="1892697"/>
              <a:ext cx="3399362" cy="146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그림 47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65A9A577-9F77-64AA-B973-692597BBE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571083" y="2888845"/>
            <a:ext cx="1753696" cy="2398869"/>
          </a:xfrm>
          <a:prstGeom prst="rect">
            <a:avLst/>
          </a:prstGeom>
        </p:spPr>
      </p:pic>
      <p:pic>
        <p:nvPicPr>
          <p:cNvPr id="15" name="그림 14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FB86ED9A-907C-1057-BF7C-40AE35B10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919" y="3937141"/>
            <a:ext cx="1649985" cy="201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0332C4-1C36-C8A6-C462-3249543AFB99}"/>
              </a:ext>
            </a:extLst>
          </p:cNvPr>
          <p:cNvSpPr txBox="1"/>
          <p:nvPr/>
        </p:nvSpPr>
        <p:spPr>
          <a:xfrm>
            <a:off x="809226" y="2329907"/>
            <a:ext cx="3721608" cy="3502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동물 키우는 앱은 생각보다 오래전부터 기획되면서 현재까지도 사랑 받고 사용자들이 즐겨 찾는 앱 중 하나입니다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kumimoji="1" lang="en-US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하지만 지금까지도 지속적인 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큰 히트를 치지는 못하고 있다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pic>
        <p:nvPicPr>
          <p:cNvPr id="7174" name="Picture 6" descr="Pet Pals - Hi Pals! By now you've probably noticed the new change in the  now improved Friends System inside the game! 🐱 ✨Before we get into the  details, let's all share">
            <a:extLst>
              <a:ext uri="{FF2B5EF4-FFF2-40B4-BE49-F238E27FC236}">
                <a16:creationId xmlns:a16="http://schemas.microsoft.com/office/drawing/2014/main" id="{904324A6-557C-69D9-47E9-B55F1F594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3274" y="633615"/>
            <a:ext cx="2688336" cy="268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모바일과 PC에서 모두 즐길 수 있는 나만의 반려동물 키우기, 게임엔 미니펫">
            <a:extLst>
              <a:ext uri="{FF2B5EF4-FFF2-40B4-BE49-F238E27FC236}">
                <a16:creationId xmlns:a16="http://schemas.microsoft.com/office/drawing/2014/main" id="{2A8BF352-DA49-E5B8-BFD5-D0E70099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7353" y="633617"/>
            <a:ext cx="3153473" cy="268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AFDE5125-E4D9-5A94-EDDB-630412E2D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0148" y="3429000"/>
            <a:ext cx="2116844" cy="269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FE9FB-6AD9-8FAB-5BF7-64801F1619B7}"/>
              </a:ext>
            </a:extLst>
          </p:cNvPr>
          <p:cNvSpPr txBox="1"/>
          <p:nvPr/>
        </p:nvSpPr>
        <p:spPr>
          <a:xfrm>
            <a:off x="440317" y="578597"/>
            <a:ext cx="3354939" cy="105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200000"/>
              </a:lnSpc>
              <a:spcAft>
                <a:spcPts val="600"/>
              </a:spcAft>
            </a:pP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8A406A-12B6-2E22-44C8-D1D6053C4591}"/>
              </a:ext>
            </a:extLst>
          </p:cNvPr>
          <p:cNvSpPr txBox="1"/>
          <p:nvPr/>
        </p:nvSpPr>
        <p:spPr>
          <a:xfrm>
            <a:off x="440317" y="658753"/>
            <a:ext cx="3354939" cy="105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200000"/>
              </a:lnSpc>
              <a:spcAft>
                <a:spcPts val="600"/>
              </a:spcAft>
            </a:pP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II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-I</a:t>
            </a: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   </a:t>
            </a:r>
            <a:r>
              <a:rPr kumimoji="1" lang="ko-Kore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앱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소개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기존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ore-KR" altLang="en-US" sz="2000" dirty="0">
              <a:effectLst/>
              <a:latin typeface=".Apple Color Emoji UI"/>
            </a:endParaRPr>
          </a:p>
          <a:p>
            <a:pPr marL="628650" indent="-514350">
              <a:lnSpc>
                <a:spcPct val="200000"/>
              </a:lnSpc>
              <a:spcAft>
                <a:spcPts val="600"/>
              </a:spcAft>
              <a:buFont typeface="+mj-lt"/>
              <a:buAutoNum type="romanUcPeriod"/>
            </a:pP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972F82-0CA3-0296-AAB8-0D442BE99084}"/>
              </a:ext>
            </a:extLst>
          </p:cNvPr>
          <p:cNvGrpSpPr/>
          <p:nvPr/>
        </p:nvGrpSpPr>
        <p:grpSpPr>
          <a:xfrm>
            <a:off x="99150" y="154546"/>
            <a:ext cx="1356164" cy="584363"/>
            <a:chOff x="1188600" y="1892697"/>
            <a:chExt cx="3399362" cy="1464766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1D9346AF-EECC-D0CE-7C76-E6EECE878978}"/>
                </a:ext>
              </a:extLst>
            </p:cNvPr>
            <p:cNvSpPr/>
            <p:nvPr/>
          </p:nvSpPr>
          <p:spPr>
            <a:xfrm>
              <a:off x="1488481" y="2294537"/>
              <a:ext cx="2473587" cy="6610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D245D42A-706B-09E4-716B-B1F2772FBD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600" y="1892697"/>
              <a:ext cx="3399362" cy="146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7310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0332C4-1C36-C8A6-C462-3249543AFB99}"/>
              </a:ext>
            </a:extLst>
          </p:cNvPr>
          <p:cNvSpPr txBox="1"/>
          <p:nvPr/>
        </p:nvSpPr>
        <p:spPr>
          <a:xfrm>
            <a:off x="994541" y="2156686"/>
            <a:ext cx="3973244" cy="3502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복잡하지 않고 단순한 상호작용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레벨업에 따른 성장과정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레벨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10/20/30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성장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</a:pP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사용자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간 커뮤니티 글 동물 공유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호불호 적은 픽셀 디자인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FE9FB-6AD9-8FAB-5BF7-64801F1619B7}"/>
              </a:ext>
            </a:extLst>
          </p:cNvPr>
          <p:cNvSpPr txBox="1"/>
          <p:nvPr/>
        </p:nvSpPr>
        <p:spPr>
          <a:xfrm>
            <a:off x="440317" y="578597"/>
            <a:ext cx="3354939" cy="105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200000"/>
              </a:lnSpc>
              <a:spcAft>
                <a:spcPts val="600"/>
              </a:spcAft>
            </a:pP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8A406A-12B6-2E22-44C8-D1D6053C4591}"/>
              </a:ext>
            </a:extLst>
          </p:cNvPr>
          <p:cNvSpPr txBox="1"/>
          <p:nvPr/>
        </p:nvSpPr>
        <p:spPr>
          <a:xfrm>
            <a:off x="440317" y="740462"/>
            <a:ext cx="4234714" cy="1321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200000"/>
              </a:lnSpc>
              <a:spcAft>
                <a:spcPts val="600"/>
              </a:spcAft>
            </a:pP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II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-II</a:t>
            </a: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   </a:t>
            </a:r>
            <a:r>
              <a:rPr kumimoji="1" lang="ko-Kore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앱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ko-Kore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소개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기획한 앱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ore-KR" altLang="en-US" sz="2000" dirty="0">
              <a:effectLst/>
              <a:latin typeface=".Apple Color Emoji UI"/>
            </a:endParaRPr>
          </a:p>
          <a:p>
            <a:pPr marL="628650" indent="-514350">
              <a:lnSpc>
                <a:spcPct val="200000"/>
              </a:lnSpc>
              <a:spcAft>
                <a:spcPts val="600"/>
              </a:spcAft>
              <a:buFont typeface="+mj-lt"/>
              <a:buAutoNum type="romanUcPeriod"/>
            </a:pP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00FED1-0979-F9B3-F1C8-5BCB5F7D93B1}"/>
              </a:ext>
            </a:extLst>
          </p:cNvPr>
          <p:cNvGrpSpPr/>
          <p:nvPr/>
        </p:nvGrpSpPr>
        <p:grpSpPr>
          <a:xfrm>
            <a:off x="99150" y="154546"/>
            <a:ext cx="1356164" cy="584363"/>
            <a:chOff x="1188600" y="1892697"/>
            <a:chExt cx="3399362" cy="1464766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5771E2AF-B569-31AD-B814-86EA0F54A39A}"/>
                </a:ext>
              </a:extLst>
            </p:cNvPr>
            <p:cNvSpPr/>
            <p:nvPr/>
          </p:nvSpPr>
          <p:spPr>
            <a:xfrm>
              <a:off x="1488481" y="2294537"/>
              <a:ext cx="2473587" cy="6610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42AD7012-746D-CFC2-7465-8F95C451F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600" y="1892697"/>
              <a:ext cx="3399362" cy="146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그림 9" descr="만화 영화이(가) 표시된 사진&#10;&#10;중간 신뢰도로 자동 생성된 설명">
            <a:extLst>
              <a:ext uri="{FF2B5EF4-FFF2-40B4-BE49-F238E27FC236}">
                <a16:creationId xmlns:a16="http://schemas.microsoft.com/office/drawing/2014/main" id="{8F47C90C-7721-8066-B92B-EA429AB44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548" y="917434"/>
            <a:ext cx="2028423" cy="20284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188936-E86C-F219-568F-C79478B5B25F}"/>
              </a:ext>
            </a:extLst>
          </p:cNvPr>
          <p:cNvSpPr txBox="1"/>
          <p:nvPr/>
        </p:nvSpPr>
        <p:spPr>
          <a:xfrm>
            <a:off x="7650334" y="2279558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600" dirty="0">
                <a:solidFill>
                  <a:srgbClr val="00B05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LEVEL UP</a:t>
            </a:r>
            <a:endParaRPr kumimoji="1" lang="ko-Kore-KR" altLang="en-US" sz="3600" dirty="0">
              <a:solidFill>
                <a:srgbClr val="00B05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2292" name="Picture 4" descr="커뮤니티를 시작한 이유">
            <a:extLst>
              <a:ext uri="{FF2B5EF4-FFF2-40B4-BE49-F238E27FC236}">
                <a16:creationId xmlns:a16="http://schemas.microsoft.com/office/drawing/2014/main" id="{023149CD-5EEF-A23A-3945-973A36542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548" y="2950639"/>
            <a:ext cx="5414852" cy="304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eart Pixel Stock Illustrations – 13,680 Heart Pixel Stock Illustrations,  Vectors &amp; Clipart - Dreamstime">
            <a:extLst>
              <a:ext uri="{FF2B5EF4-FFF2-40B4-BE49-F238E27FC236}">
                <a16:creationId xmlns:a16="http://schemas.microsoft.com/office/drawing/2014/main" id="{8B8FE37B-FDF3-26CD-F616-A411EE62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650" y="738909"/>
            <a:ext cx="1713045" cy="155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89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0332C4-1C36-C8A6-C462-3249543AFB99}"/>
              </a:ext>
            </a:extLst>
          </p:cNvPr>
          <p:cNvSpPr txBox="1"/>
          <p:nvPr/>
        </p:nvSpPr>
        <p:spPr>
          <a:xfrm>
            <a:off x="612653" y="2117143"/>
            <a:ext cx="3688891" cy="416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디자인 방법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AI</a:t>
            </a: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프롬프트로 맞춤 픽셀 디자인 설계</a:t>
            </a:r>
            <a:endParaRPr kumimoji="1"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포토샵을 이용한 동작에 대한 프레임 이미지 제작 </a:t>
            </a:r>
            <a:endParaRPr kumimoji="1"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kumimoji="1"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앱 이름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Pick mate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FE9FB-6AD9-8FAB-5BF7-64801F1619B7}"/>
              </a:ext>
            </a:extLst>
          </p:cNvPr>
          <p:cNvSpPr txBox="1"/>
          <p:nvPr/>
        </p:nvSpPr>
        <p:spPr>
          <a:xfrm>
            <a:off x="440317" y="578597"/>
            <a:ext cx="3354939" cy="105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200000"/>
              </a:lnSpc>
              <a:spcAft>
                <a:spcPts val="600"/>
              </a:spcAft>
            </a:pP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8A406A-12B6-2E22-44C8-D1D6053C4591}"/>
              </a:ext>
            </a:extLst>
          </p:cNvPr>
          <p:cNvSpPr txBox="1"/>
          <p:nvPr/>
        </p:nvSpPr>
        <p:spPr>
          <a:xfrm>
            <a:off x="440317" y="740462"/>
            <a:ext cx="4234714" cy="1321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200000"/>
              </a:lnSpc>
              <a:spcAft>
                <a:spcPts val="600"/>
              </a:spcAft>
            </a:pP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III.   </a:t>
            </a:r>
            <a:r>
              <a:rPr kumimoji="1" lang="ko-Kore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시연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이미지</a:t>
            </a: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00FED1-0979-F9B3-F1C8-5BCB5F7D93B1}"/>
              </a:ext>
            </a:extLst>
          </p:cNvPr>
          <p:cNvGrpSpPr/>
          <p:nvPr/>
        </p:nvGrpSpPr>
        <p:grpSpPr>
          <a:xfrm>
            <a:off x="99150" y="154546"/>
            <a:ext cx="1356164" cy="584363"/>
            <a:chOff x="1188600" y="1892697"/>
            <a:chExt cx="3399362" cy="1464766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5771E2AF-B569-31AD-B814-86EA0F54A39A}"/>
                </a:ext>
              </a:extLst>
            </p:cNvPr>
            <p:cNvSpPr/>
            <p:nvPr/>
          </p:nvSpPr>
          <p:spPr>
            <a:xfrm>
              <a:off x="1488481" y="2294537"/>
              <a:ext cx="2473587" cy="6610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42AD7012-746D-CFC2-7465-8F95C451F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600" y="1892697"/>
              <a:ext cx="3399362" cy="146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그림 9" descr="만화 영화이(가) 표시된 사진&#10;&#10;중간 신뢰도로 자동 생성된 설명">
            <a:extLst>
              <a:ext uri="{FF2B5EF4-FFF2-40B4-BE49-F238E27FC236}">
                <a16:creationId xmlns:a16="http://schemas.microsoft.com/office/drawing/2014/main" id="{8F47C90C-7721-8066-B92B-EA429AB44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59" y="1818784"/>
            <a:ext cx="2028423" cy="2028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E4983-4CA9-EE3E-0BDF-194F5D9E7867}"/>
              </a:ext>
            </a:extLst>
          </p:cNvPr>
          <p:cNvSpPr txBox="1"/>
          <p:nvPr/>
        </p:nvSpPr>
        <p:spPr>
          <a:xfrm>
            <a:off x="4511777" y="1292226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앱</a:t>
            </a:r>
            <a:r>
              <a:rPr kumimoji="1"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아이콘</a:t>
            </a:r>
            <a:r>
              <a:rPr kumimoji="1"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Icon</a:t>
            </a:r>
            <a:endParaRPr kumimoji="1" lang="ko-Kore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2" name="그림 11" descr="스크린샷, 스마트폰이(가) 표시된 사진&#10;&#10;자동 생성된 설명">
            <a:extLst>
              <a:ext uri="{FF2B5EF4-FFF2-40B4-BE49-F238E27FC236}">
                <a16:creationId xmlns:a16="http://schemas.microsoft.com/office/drawing/2014/main" id="{BC80D19A-CD9D-3DBB-F1AA-C04ECE517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464" y="1704888"/>
            <a:ext cx="2175300" cy="44860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22355C-EF88-9BDF-118B-2F29846F3299}"/>
              </a:ext>
            </a:extLst>
          </p:cNvPr>
          <p:cNvSpPr txBox="1"/>
          <p:nvPr/>
        </p:nvSpPr>
        <p:spPr>
          <a:xfrm>
            <a:off x="7135520" y="1289905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Splash</a:t>
            </a:r>
            <a:r>
              <a:rPr kumimoji="1"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화면</a:t>
            </a:r>
            <a:endParaRPr kumimoji="1" lang="ko-Kore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91447138-ACFB-24E2-BFA1-B54CEE397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047" y="1707209"/>
            <a:ext cx="2211373" cy="43909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B16454-3683-7B87-5539-FC657423667A}"/>
              </a:ext>
            </a:extLst>
          </p:cNvPr>
          <p:cNvSpPr txBox="1"/>
          <p:nvPr/>
        </p:nvSpPr>
        <p:spPr>
          <a:xfrm>
            <a:off x="9547770" y="129222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개발 테스트 화면</a:t>
            </a:r>
            <a:endParaRPr kumimoji="1" lang="ko-Kore-KR" altLang="en-US" b="1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792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0332C4-1C36-C8A6-C462-3249543AFB99}"/>
              </a:ext>
            </a:extLst>
          </p:cNvPr>
          <p:cNvSpPr txBox="1"/>
          <p:nvPr/>
        </p:nvSpPr>
        <p:spPr>
          <a:xfrm>
            <a:off x="5016198" y="1108412"/>
            <a:ext cx="3688891" cy="416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디자인 동물 구성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각 종의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단계 성장형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FE9FB-6AD9-8FAB-5BF7-64801F1619B7}"/>
              </a:ext>
            </a:extLst>
          </p:cNvPr>
          <p:cNvSpPr txBox="1"/>
          <p:nvPr/>
        </p:nvSpPr>
        <p:spPr>
          <a:xfrm>
            <a:off x="440317" y="578597"/>
            <a:ext cx="3354939" cy="105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200000"/>
              </a:lnSpc>
              <a:spcAft>
                <a:spcPts val="600"/>
              </a:spcAft>
            </a:pP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8A406A-12B6-2E22-44C8-D1D6053C4591}"/>
              </a:ext>
            </a:extLst>
          </p:cNvPr>
          <p:cNvSpPr txBox="1"/>
          <p:nvPr/>
        </p:nvSpPr>
        <p:spPr>
          <a:xfrm>
            <a:off x="440316" y="740462"/>
            <a:ext cx="4575881" cy="1321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200000"/>
              </a:lnSpc>
              <a:spcAft>
                <a:spcPts val="600"/>
              </a:spcAft>
            </a:pP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III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-I</a:t>
            </a: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   </a:t>
            </a:r>
            <a:r>
              <a:rPr kumimoji="1" lang="ko-Kore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시연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이미지 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캐릭터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00FED1-0979-F9B3-F1C8-5BCB5F7D93B1}"/>
              </a:ext>
            </a:extLst>
          </p:cNvPr>
          <p:cNvGrpSpPr/>
          <p:nvPr/>
        </p:nvGrpSpPr>
        <p:grpSpPr>
          <a:xfrm>
            <a:off x="99150" y="154546"/>
            <a:ext cx="1356164" cy="584363"/>
            <a:chOff x="1188600" y="1892697"/>
            <a:chExt cx="3399362" cy="1464766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5771E2AF-B569-31AD-B814-86EA0F54A39A}"/>
                </a:ext>
              </a:extLst>
            </p:cNvPr>
            <p:cNvSpPr/>
            <p:nvPr/>
          </p:nvSpPr>
          <p:spPr>
            <a:xfrm>
              <a:off x="1488481" y="2294537"/>
              <a:ext cx="2473587" cy="6610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42AD7012-746D-CFC2-7465-8F95C451F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600" y="1892697"/>
              <a:ext cx="3399362" cy="146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A68DB26-0C82-34C6-0257-0A9584926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9" y="3062209"/>
            <a:ext cx="2550256" cy="25502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8111C0-9320-ECD3-D164-A079D1642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427" y="3061830"/>
            <a:ext cx="2550256" cy="25502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264791-3549-DD8A-773B-D0DAEAB12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325" y="3061829"/>
            <a:ext cx="2550257" cy="2550257"/>
          </a:xfrm>
          <a:prstGeom prst="rect">
            <a:avLst/>
          </a:prstGeom>
        </p:spPr>
      </p:pic>
      <p:pic>
        <p:nvPicPr>
          <p:cNvPr id="17" name="그림 16" descr="클립아트, 스케치, 만화 영화, 그림이(가) 표시된 사진&#10;&#10;자동 생성된 설명">
            <a:extLst>
              <a:ext uri="{FF2B5EF4-FFF2-40B4-BE49-F238E27FC236}">
                <a16:creationId xmlns:a16="http://schemas.microsoft.com/office/drawing/2014/main" id="{88DA06B5-7D48-06CC-6E25-03FB5F3E3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3224" y="3061829"/>
            <a:ext cx="2550257" cy="255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7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0332C4-1C36-C8A6-C462-3249543AFB99}"/>
              </a:ext>
            </a:extLst>
          </p:cNvPr>
          <p:cNvSpPr txBox="1"/>
          <p:nvPr/>
        </p:nvSpPr>
        <p:spPr>
          <a:xfrm>
            <a:off x="5357364" y="1108412"/>
            <a:ext cx="5121715" cy="7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AI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프롬프트 캐릭터 </a:t>
            </a:r>
            <a:r>
              <a:rPr kumimoji="1"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UI </a:t>
            </a:r>
            <a:r>
              <a:rPr kumimoji="1"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디자인 생성과정 시나리오</a:t>
            </a:r>
            <a:endParaRPr kumimoji="1"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FE9FB-6AD9-8FAB-5BF7-64801F1619B7}"/>
              </a:ext>
            </a:extLst>
          </p:cNvPr>
          <p:cNvSpPr txBox="1"/>
          <p:nvPr/>
        </p:nvSpPr>
        <p:spPr>
          <a:xfrm>
            <a:off x="440317" y="578597"/>
            <a:ext cx="3354939" cy="105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200000"/>
              </a:lnSpc>
              <a:spcAft>
                <a:spcPts val="600"/>
              </a:spcAft>
            </a:pP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00FED1-0979-F9B3-F1C8-5BCB5F7D93B1}"/>
              </a:ext>
            </a:extLst>
          </p:cNvPr>
          <p:cNvGrpSpPr/>
          <p:nvPr/>
        </p:nvGrpSpPr>
        <p:grpSpPr>
          <a:xfrm>
            <a:off x="99150" y="154546"/>
            <a:ext cx="1356164" cy="584363"/>
            <a:chOff x="1188600" y="1892697"/>
            <a:chExt cx="3399362" cy="1464766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5771E2AF-B569-31AD-B814-86EA0F54A39A}"/>
                </a:ext>
              </a:extLst>
            </p:cNvPr>
            <p:cNvSpPr/>
            <p:nvPr/>
          </p:nvSpPr>
          <p:spPr>
            <a:xfrm>
              <a:off x="1488481" y="2294537"/>
              <a:ext cx="2473587" cy="6610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4" name="Picture 6">
              <a:extLst>
                <a:ext uri="{FF2B5EF4-FFF2-40B4-BE49-F238E27FC236}">
                  <a16:creationId xmlns:a16="http://schemas.microsoft.com/office/drawing/2014/main" id="{42AD7012-746D-CFC2-7465-8F95C451F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8600" y="1892697"/>
              <a:ext cx="3399362" cy="1464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69F0B3F-B955-9783-619B-9DD1BE227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68" y="1863653"/>
            <a:ext cx="4709180" cy="44157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3A3AD7-0864-782E-431A-88DFDA9E9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921" y="1863653"/>
            <a:ext cx="4415750" cy="4415750"/>
          </a:xfrm>
          <a:prstGeom prst="rect">
            <a:avLst/>
          </a:prstGeom>
        </p:spPr>
      </p:pic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D21E857D-8494-693C-7BF4-2244C18CAA13}"/>
              </a:ext>
            </a:extLst>
          </p:cNvPr>
          <p:cNvSpPr/>
          <p:nvPr/>
        </p:nvSpPr>
        <p:spPr>
          <a:xfrm>
            <a:off x="5668617" y="3779980"/>
            <a:ext cx="821634" cy="291548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3BBC1F-47D5-A157-0BA2-07EDA77BFFC3}"/>
              </a:ext>
            </a:extLst>
          </p:cNvPr>
          <p:cNvSpPr txBox="1"/>
          <p:nvPr/>
        </p:nvSpPr>
        <p:spPr>
          <a:xfrm>
            <a:off x="440316" y="740462"/>
            <a:ext cx="4575881" cy="1321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>
              <a:lnSpc>
                <a:spcPct val="200000"/>
              </a:lnSpc>
              <a:spcAft>
                <a:spcPts val="600"/>
              </a:spcAft>
            </a:pP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III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-I</a:t>
            </a:r>
            <a:r>
              <a:rPr kumimoji="1" lang="en-US" altLang="ko-Kore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   </a:t>
            </a:r>
            <a:r>
              <a:rPr kumimoji="1" lang="ko-Kore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시연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이미지 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kumimoji="1"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캐릭터</a:t>
            </a:r>
            <a:r>
              <a:rPr kumimoji="1" lang="en-US" altLang="ko-KR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kumimoji="1" lang="en-US" altLang="en-US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462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418</Words>
  <Application>Microsoft Macintosh PowerPoint</Application>
  <PresentationFormat>와이드스크린</PresentationFormat>
  <Paragraphs>100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.Apple Color Emoji UI</vt:lpstr>
      <vt:lpstr>Apple SD Gothic Neo</vt:lpstr>
      <vt:lpstr>BM DoHyeon OTF</vt:lpstr>
      <vt:lpstr>Malgun Gothic</vt:lpstr>
      <vt:lpstr>Aptos</vt:lpstr>
      <vt:lpstr>Aptos Display</vt:lpstr>
      <vt:lpstr>Arial</vt:lpstr>
      <vt:lpstr>Helvetica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김민성</dc:creator>
  <cp:lastModifiedBy>김민성</cp:lastModifiedBy>
  <cp:revision>3</cp:revision>
  <dcterms:created xsi:type="dcterms:W3CDTF">2024-05-21T05:17:04Z</dcterms:created>
  <dcterms:modified xsi:type="dcterms:W3CDTF">2024-05-21T16:16:05Z</dcterms:modified>
</cp:coreProperties>
</file>